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4D49914-7032-44C5-95C3-3FBBE484BEE1}" type="datetimeFigureOut">
              <a:rPr lang="ru-RU" smtClean="0"/>
              <a:t>29.07.2025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AAFA046-0D7B-48BC-9F1B-2CADD9D2821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2006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9914-7032-44C5-95C3-3FBBE484BEE1}" type="datetimeFigureOut">
              <a:rPr lang="ru-RU" smtClean="0"/>
              <a:t>29.07.2025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FA046-0D7B-48BC-9F1B-2CADD9D282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617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9914-7032-44C5-95C3-3FBBE484BEE1}" type="datetimeFigureOut">
              <a:rPr lang="ru-RU" smtClean="0"/>
              <a:t>29.07.2025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FA046-0D7B-48BC-9F1B-2CADD9D282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96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9914-7032-44C5-95C3-3FBBE484BEE1}" type="datetimeFigureOut">
              <a:rPr lang="ru-RU" smtClean="0"/>
              <a:t>29.07.2025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FA046-0D7B-48BC-9F1B-2CADD9D282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19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D49914-7032-44C5-95C3-3FBBE484BEE1}" type="datetimeFigureOut">
              <a:rPr lang="ru-RU" smtClean="0"/>
              <a:t>29.07.2025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AFA046-0D7B-48BC-9F1B-2CADD9D2821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8839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9914-7032-44C5-95C3-3FBBE484BEE1}" type="datetimeFigureOut">
              <a:rPr lang="ru-RU" smtClean="0"/>
              <a:t>29.07.2025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FA046-0D7B-48BC-9F1B-2CADD9D282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653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9914-7032-44C5-95C3-3FBBE484BEE1}" type="datetimeFigureOut">
              <a:rPr lang="ru-RU" smtClean="0"/>
              <a:t>29.07.2025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FA046-0D7B-48BC-9F1B-2CADD9D282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29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9914-7032-44C5-95C3-3FBBE484BEE1}" type="datetimeFigureOut">
              <a:rPr lang="ru-RU" smtClean="0"/>
              <a:t>29.07.2025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FA046-0D7B-48BC-9F1B-2CADD9D282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42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9914-7032-44C5-95C3-3FBBE484BEE1}" type="datetimeFigureOut">
              <a:rPr lang="ru-RU" smtClean="0"/>
              <a:t>29.07.2025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FA046-0D7B-48BC-9F1B-2CADD9D282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94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D49914-7032-44C5-95C3-3FBBE484BEE1}" type="datetimeFigureOut">
              <a:rPr lang="ru-RU" smtClean="0"/>
              <a:t>29.07.2025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AFA046-0D7B-48BC-9F1B-2CADD9D2821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6748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D49914-7032-44C5-95C3-3FBBE484BEE1}" type="datetimeFigureOut">
              <a:rPr lang="ru-RU" smtClean="0"/>
              <a:t>29.07.2025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AFA046-0D7B-48BC-9F1B-2CADD9D2821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6937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4D49914-7032-44C5-95C3-3FBBE484BEE1}" type="datetimeFigureOut">
              <a:rPr lang="ru-RU" smtClean="0"/>
              <a:t>29.07.2025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AAFA046-0D7B-48BC-9F1B-2CADD9D2821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202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dirty="0" smtClean="0"/>
              <a:t>Музейный клуб как форма </a:t>
            </a:r>
            <a:r>
              <a:rPr lang="ru-RU" sz="3600" dirty="0" err="1" smtClean="0"/>
              <a:t>коммеморации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(На примере музея </a:t>
            </a:r>
            <a:r>
              <a:rPr lang="ru-RU" sz="3600" dirty="0" err="1" smtClean="0"/>
              <a:t>нпк</a:t>
            </a:r>
            <a:r>
              <a:rPr lang="ru-RU" sz="3600" dirty="0" smtClean="0"/>
              <a:t> №1 </a:t>
            </a:r>
            <a:br>
              <a:rPr lang="ru-RU" sz="3600" dirty="0" smtClean="0"/>
            </a:br>
            <a:r>
              <a:rPr lang="ru-RU" sz="3600" dirty="0" smtClean="0"/>
              <a:t>им. </a:t>
            </a:r>
            <a:r>
              <a:rPr lang="ru-RU" sz="3600" dirty="0" err="1" smtClean="0"/>
              <a:t>а.с</a:t>
            </a:r>
            <a:r>
              <a:rPr lang="ru-RU" sz="3600" dirty="0" smtClean="0"/>
              <a:t>. Макаренко)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Преподаватель истории и обществознания</a:t>
            </a:r>
          </a:p>
          <a:p>
            <a:r>
              <a:rPr lang="ru-RU" dirty="0" err="1" smtClean="0"/>
              <a:t>Махова</a:t>
            </a:r>
            <a:r>
              <a:rPr lang="ru-RU" dirty="0" smtClean="0"/>
              <a:t> Виктория Александровна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1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8462" y="422031"/>
            <a:ext cx="9117623" cy="10990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5. Эстетико-культурологическая модель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2273910"/>
            <a:ext cx="50673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2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68316" y="852854"/>
            <a:ext cx="9196754" cy="10550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6. Исследовательская деятельность в музейном клубе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644" y="2272812"/>
            <a:ext cx="4389505" cy="4176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099" y="2461846"/>
            <a:ext cx="4658934" cy="398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4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6723" y="606669"/>
            <a:ext cx="8510954" cy="9935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7. Участие музейного клуба в совместных конкурсах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071" y="2198077"/>
            <a:ext cx="4866937" cy="4369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111" y="2945423"/>
            <a:ext cx="47625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871269"/>
            <a:ext cx="5220433" cy="4670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648" y="2189285"/>
            <a:ext cx="5012082" cy="42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6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38655" y="589085"/>
            <a:ext cx="8713177" cy="10462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8. Эмоциональная составляющая музейного клуба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40" y="1757729"/>
            <a:ext cx="4605118" cy="41096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24955" y="2875084"/>
            <a:ext cx="4026877" cy="23299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Студенты Музейного клуба участвуют в патриотических акциях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4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56238" y="2435470"/>
            <a:ext cx="9653954" cy="16969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Музейный клуб </a:t>
            </a:r>
            <a:r>
              <a:rPr lang="ru-RU" sz="2000" dirty="0" smtClean="0">
                <a:solidFill>
                  <a:schemeClr val="tx1"/>
                </a:solidFill>
              </a:rPr>
              <a:t>– форма </a:t>
            </a:r>
            <a:r>
              <a:rPr lang="ru-RU" sz="2000" dirty="0" err="1" smtClean="0">
                <a:solidFill>
                  <a:schemeClr val="tx1"/>
                </a:solidFill>
              </a:rPr>
              <a:t>коммеморации</a:t>
            </a:r>
            <a:r>
              <a:rPr lang="ru-RU" sz="2000" dirty="0" smtClean="0">
                <a:solidFill>
                  <a:schemeClr val="tx1"/>
                </a:solidFill>
              </a:rPr>
              <a:t>, которая действует в рамках музейной инфраструктуры, объединяющая людей с общей целью – увековечивания памяти о значимых событиях прошлого путем проведения совместных мероприятий. 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dirty="0" smtClean="0"/>
              <a:t>Музейный клуб как форма </a:t>
            </a:r>
            <a:r>
              <a:rPr lang="ru-RU" sz="3600" dirty="0" err="1" smtClean="0"/>
              <a:t>коммеморации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(На примере музея </a:t>
            </a:r>
            <a:r>
              <a:rPr lang="ru-RU" sz="3600" dirty="0" err="1" smtClean="0"/>
              <a:t>нпк</a:t>
            </a:r>
            <a:r>
              <a:rPr lang="ru-RU" sz="3600" dirty="0" smtClean="0"/>
              <a:t> №1 </a:t>
            </a:r>
            <a:br>
              <a:rPr lang="ru-RU" sz="3600" dirty="0" smtClean="0"/>
            </a:br>
            <a:r>
              <a:rPr lang="ru-RU" sz="3600" dirty="0" smtClean="0"/>
              <a:t>им. </a:t>
            </a:r>
            <a:r>
              <a:rPr lang="ru-RU" sz="3600" dirty="0" err="1" smtClean="0"/>
              <a:t>а.с</a:t>
            </a:r>
            <a:r>
              <a:rPr lang="ru-RU" sz="3600" dirty="0" smtClean="0"/>
              <a:t>. Макаренко)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Преподаватель истории и обществознания</a:t>
            </a:r>
          </a:p>
          <a:p>
            <a:r>
              <a:rPr lang="ru-RU" dirty="0" err="1" smtClean="0"/>
              <a:t>Махова</a:t>
            </a:r>
            <a:r>
              <a:rPr lang="ru-RU" dirty="0" smtClean="0"/>
              <a:t> Виктория Александровна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31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990" y="1270660"/>
            <a:ext cx="5695199" cy="4536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17423" y="6189785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В. В. Путин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50" y="1709276"/>
            <a:ext cx="4783029" cy="388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8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356" y="428216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Традиционные ценности Российской Федерации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046284" y="1740874"/>
          <a:ext cx="10445262" cy="5035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1754">
                  <a:extLst>
                    <a:ext uri="{9D8B030D-6E8A-4147-A177-3AD203B41FA5}">
                      <a16:colId xmlns:a16="http://schemas.microsoft.com/office/drawing/2014/main" val="1549110170"/>
                    </a:ext>
                  </a:extLst>
                </a:gridCol>
                <a:gridCol w="3481754">
                  <a:extLst>
                    <a:ext uri="{9D8B030D-6E8A-4147-A177-3AD203B41FA5}">
                      <a16:colId xmlns:a16="http://schemas.microsoft.com/office/drawing/2014/main" val="2912435487"/>
                    </a:ext>
                  </a:extLst>
                </a:gridCol>
                <a:gridCol w="3481754">
                  <a:extLst>
                    <a:ext uri="{9D8B030D-6E8A-4147-A177-3AD203B41FA5}">
                      <a16:colId xmlns:a16="http://schemas.microsoft.com/office/drawing/2014/main" val="3890523504"/>
                    </a:ext>
                  </a:extLst>
                </a:gridCol>
              </a:tblGrid>
              <a:tr h="31156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419817"/>
                  </a:ext>
                </a:extLst>
              </a:tr>
              <a:tr h="545238">
                <a:tc>
                  <a:txBody>
                    <a:bodyPr/>
                    <a:lstStyle/>
                    <a:p>
                      <a:r>
                        <a:rPr lang="ru-RU" b="0" dirty="0" smtClean="0"/>
                        <a:t>Жизнь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Высокие нравственные идеалы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Справедливость.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925533"/>
                  </a:ext>
                </a:extLst>
              </a:tr>
              <a:tr h="545238">
                <a:tc>
                  <a:txBody>
                    <a:bodyPr/>
                    <a:lstStyle/>
                    <a:p>
                      <a:r>
                        <a:rPr lang="ru-RU" b="0" dirty="0" smtClean="0"/>
                        <a:t>Достоинство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Крепкая семья.</a:t>
                      </a:r>
                    </a:p>
                    <a:p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Коллективизм.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17332"/>
                  </a:ext>
                </a:extLst>
              </a:tr>
              <a:tr h="778912">
                <a:tc>
                  <a:txBody>
                    <a:bodyPr/>
                    <a:lstStyle/>
                    <a:p>
                      <a:r>
                        <a:rPr lang="ru-RU" b="0" dirty="0" smtClean="0"/>
                        <a:t>Права и свободы человека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Созидательный труд.</a:t>
                      </a:r>
                    </a:p>
                    <a:p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Взаимопомощь и взаимоуважение.</a:t>
                      </a:r>
                    </a:p>
                    <a:p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068450"/>
                  </a:ext>
                </a:extLst>
              </a:tr>
              <a:tr h="1012585">
                <a:tc>
                  <a:txBody>
                    <a:bodyPr/>
                    <a:lstStyle/>
                    <a:p>
                      <a:r>
                        <a:rPr lang="ru-RU" b="0" dirty="0" smtClean="0"/>
                        <a:t>Патриотизм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Приоритет духовного над материальным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Историческая память и преемственность поколений.</a:t>
                      </a:r>
                    </a:p>
                    <a:p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313000"/>
                  </a:ext>
                </a:extLst>
              </a:tr>
              <a:tr h="545238">
                <a:tc>
                  <a:txBody>
                    <a:bodyPr/>
                    <a:lstStyle/>
                    <a:p>
                      <a:r>
                        <a:rPr lang="ru-RU" b="0" dirty="0" smtClean="0"/>
                        <a:t>Гражданственность</a:t>
                      </a:r>
                      <a:r>
                        <a:rPr lang="ru-RU" b="0" baseline="0" dirty="0" smtClean="0"/>
                        <a:t> 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Гуманизм.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 Единство народов России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543849"/>
                  </a:ext>
                </a:extLst>
              </a:tr>
              <a:tr h="101258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Служение отечеству и ответственность за его судьбу.</a:t>
                      </a:r>
                    </a:p>
                    <a:p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Милосердие.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091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8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084" y="360484"/>
            <a:ext cx="5102680" cy="62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89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6913" y="1101969"/>
            <a:ext cx="8836269" cy="140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Музейный клуб </a:t>
            </a:r>
            <a:r>
              <a:rPr lang="ru-RU" sz="2400" dirty="0">
                <a:solidFill>
                  <a:schemeClr val="tx1"/>
                </a:solidFill>
              </a:rPr>
              <a:t>– это объединение конкретных групп музейной аудитории на основе общего интереса к памятникам истории, культуры, природы, хранимым </a:t>
            </a:r>
            <a:r>
              <a:rPr lang="ru-RU" sz="2400" dirty="0" smtClean="0">
                <a:solidFill>
                  <a:schemeClr val="tx1"/>
                </a:solidFill>
              </a:rPr>
              <a:t>музеем </a:t>
            </a:r>
            <a:r>
              <a:rPr lang="ru-RU" sz="2400" i="1" dirty="0" smtClean="0">
                <a:solidFill>
                  <a:schemeClr val="tx1"/>
                </a:solidFill>
              </a:rPr>
              <a:t>(</a:t>
            </a:r>
            <a:r>
              <a:rPr lang="ru-RU" sz="2400" i="1" dirty="0" err="1" smtClean="0">
                <a:solidFill>
                  <a:schemeClr val="tx1"/>
                </a:solidFill>
              </a:rPr>
              <a:t>Добротворская</a:t>
            </a:r>
            <a:r>
              <a:rPr lang="ru-RU" sz="2400" i="1" dirty="0" smtClean="0">
                <a:solidFill>
                  <a:schemeClr val="tx1"/>
                </a:solidFill>
              </a:rPr>
              <a:t> С.Г.)</a:t>
            </a:r>
            <a:endParaRPr lang="ru-RU" sz="2400" i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1408" y="4079630"/>
            <a:ext cx="9284677" cy="15034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Коммеморация</a:t>
            </a:r>
            <a:r>
              <a:rPr lang="ru-RU" sz="2400" dirty="0" smtClean="0">
                <a:solidFill>
                  <a:schemeClr val="tx1"/>
                </a:solidFill>
              </a:rPr>
              <a:t> – сознательный акт передачи </a:t>
            </a:r>
            <a:r>
              <a:rPr lang="ru-RU" sz="2400" dirty="0" err="1" smtClean="0">
                <a:solidFill>
                  <a:schemeClr val="tx1"/>
                </a:solidFill>
              </a:rPr>
              <a:t>мировоззренчески</a:t>
            </a:r>
            <a:r>
              <a:rPr lang="ru-RU" sz="2400" dirty="0" smtClean="0">
                <a:solidFill>
                  <a:schemeClr val="tx1"/>
                </a:solidFill>
              </a:rPr>
              <a:t> значимой информации  о прошлом путем увековечивания определенных лиц и событий (Красильникова Е.И.)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0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8415" y="773724"/>
            <a:ext cx="8335107" cy="12660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Музейный клуб Новосибирского педагогического колледжа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№1 им. А.С. Макаренко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470" y="2039816"/>
            <a:ext cx="6092702" cy="446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0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dirty="0"/>
              <a:t>О</a:t>
            </a:r>
            <a:r>
              <a:rPr lang="ru-RU" dirty="0" smtClean="0"/>
              <a:t>собенности </a:t>
            </a:r>
            <a:r>
              <a:rPr lang="ru-RU" dirty="0"/>
              <a:t>музейного клуба как формы </a:t>
            </a:r>
            <a:r>
              <a:rPr lang="ru-RU" dirty="0" err="1"/>
              <a:t>коммеморации</a:t>
            </a:r>
            <a:r>
              <a:rPr lang="ru-RU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4583" y="2338755"/>
            <a:ext cx="554671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400" dirty="0" smtClean="0"/>
              <a:t>Сохранение исторической памяти </a:t>
            </a:r>
          </a:p>
          <a:p>
            <a:r>
              <a:rPr lang="ru-RU" sz="2400" dirty="0" smtClean="0"/>
              <a:t>посредством организации мероприятий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727939" y="6206462"/>
            <a:ext cx="788267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/>
              <a:t>2. Формирование российской гражданской идентичности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807" y="2699597"/>
            <a:ext cx="3376993" cy="2978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569" y="3357755"/>
            <a:ext cx="2901462" cy="256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7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8462" y="422031"/>
            <a:ext cx="9117623" cy="10990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3. Связь с образовательной программой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468" y="1521070"/>
            <a:ext cx="5770685" cy="5129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517" y="1907930"/>
            <a:ext cx="4469375" cy="451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4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8462" y="422031"/>
            <a:ext cx="9117623" cy="10990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4. Использование символических элементов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38" y="1681712"/>
            <a:ext cx="4918019" cy="4789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438" y="2066191"/>
            <a:ext cx="4916294" cy="409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7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95</TotalTime>
  <Words>236</Words>
  <Application>Microsoft Office PowerPoint</Application>
  <PresentationFormat>Широкоэкранный</PresentationFormat>
  <Paragraphs>41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Franklin Gothic Book</vt:lpstr>
      <vt:lpstr>Crop</vt:lpstr>
      <vt:lpstr>Музейный клуб как форма коммеморации (На примере музея нпк №1  им. а.с. Макаренко)</vt:lpstr>
      <vt:lpstr>Презентация PowerPoint</vt:lpstr>
      <vt:lpstr>Традиционные ценности Российской Федерации</vt:lpstr>
      <vt:lpstr>Презентация PowerPoint</vt:lpstr>
      <vt:lpstr>Презентация PowerPoint</vt:lpstr>
      <vt:lpstr>Презентация PowerPoint</vt:lpstr>
      <vt:lpstr>Особенности музейного клуба как формы коммеморации: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Музейный клуб как форма коммеморации (На примере музея нпк №1  им. а.с. Макаренко)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Селина Татьяна Михайловна</cp:lastModifiedBy>
  <cp:revision>9</cp:revision>
  <dcterms:created xsi:type="dcterms:W3CDTF">2025-03-17T07:32:53Z</dcterms:created>
  <dcterms:modified xsi:type="dcterms:W3CDTF">2025-07-29T02:36:26Z</dcterms:modified>
</cp:coreProperties>
</file>